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4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76" y="54"/>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CB691E6-314D-4523-8A97-7575A6C93B14}" type="datetimeFigureOut">
              <a:rPr lang="fa-IR" smtClean="0"/>
              <a:pPr/>
              <a:t>04/08/1445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F349EC6-F7A5-41AB-A229-49DC9AA5C72C}" type="slidenum">
              <a:rPr lang="fa-IR" smtClean="0"/>
              <a:pPr/>
              <a:t>‹#›</a:t>
            </a:fld>
            <a:endParaRPr lang="fa-IR"/>
          </a:p>
        </p:txBody>
      </p:sp>
    </p:spTree>
    <p:extLst>
      <p:ext uri="{BB962C8B-B14F-4D97-AF65-F5344CB8AC3E}">
        <p14:creationId xmlns:p14="http://schemas.microsoft.com/office/powerpoint/2010/main" val="35642427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5470679-0060-400A-966A-5BBAA2B5BE7C}" type="datetimeFigureOut">
              <a:rPr lang="fa-IR" smtClean="0"/>
              <a:pPr/>
              <a:t>04/08/1445</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67A2DA6-70BE-4173-B699-D32877E55D2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70679-0060-400A-966A-5BBAA2B5BE7C}" type="datetimeFigureOut">
              <a:rPr lang="fa-IR" smtClean="0"/>
              <a:pPr/>
              <a:t>04/08/1445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7A2DA6-70BE-4173-B699-D32877E55D2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70679-0060-400A-966A-5BBAA2B5BE7C}" type="datetimeFigureOut">
              <a:rPr lang="fa-IR" smtClean="0"/>
              <a:pPr/>
              <a:t>04/08/1445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7A2DA6-70BE-4173-B699-D32877E55D2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5470679-0060-400A-966A-5BBAA2B5BE7C}" type="datetimeFigureOut">
              <a:rPr lang="fa-IR" smtClean="0"/>
              <a:pPr/>
              <a:t>04/08/1445</a:t>
            </a:fld>
            <a:endParaRPr lang="fa-IR"/>
          </a:p>
        </p:txBody>
      </p:sp>
      <p:sp>
        <p:nvSpPr>
          <p:cNvPr id="9" name="Slide Number Placeholder 8"/>
          <p:cNvSpPr>
            <a:spLocks noGrp="1"/>
          </p:cNvSpPr>
          <p:nvPr>
            <p:ph type="sldNum" sz="quarter" idx="15"/>
          </p:nvPr>
        </p:nvSpPr>
        <p:spPr/>
        <p:txBody>
          <a:bodyPr rtlCol="0"/>
          <a:lstStyle/>
          <a:p>
            <a:fld id="{E67A2DA6-70BE-4173-B699-D32877E55D2D}"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470679-0060-400A-966A-5BBAA2B5BE7C}" type="datetimeFigureOut">
              <a:rPr lang="fa-IR" smtClean="0"/>
              <a:pPr/>
              <a:t>04/08/1445</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67A2DA6-70BE-4173-B699-D32877E55D2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5470679-0060-400A-966A-5BBAA2B5BE7C}" type="datetimeFigureOut">
              <a:rPr lang="fa-IR" smtClean="0"/>
              <a:pPr/>
              <a:t>04/08/1445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7A2DA6-70BE-4173-B699-D32877E55D2D}"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5470679-0060-400A-966A-5BBAA2B5BE7C}" type="datetimeFigureOut">
              <a:rPr lang="fa-IR" smtClean="0"/>
              <a:pPr/>
              <a:t>04/08/1445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7A2DA6-70BE-4173-B699-D32877E55D2D}"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470679-0060-400A-966A-5BBAA2B5BE7C}" type="datetimeFigureOut">
              <a:rPr lang="fa-IR" smtClean="0"/>
              <a:pPr/>
              <a:t>04/08/1445</a:t>
            </a:fld>
            <a:endParaRPr lang="fa-IR"/>
          </a:p>
        </p:txBody>
      </p:sp>
      <p:sp>
        <p:nvSpPr>
          <p:cNvPr id="7" name="Slide Number Placeholder 6"/>
          <p:cNvSpPr>
            <a:spLocks noGrp="1"/>
          </p:cNvSpPr>
          <p:nvPr>
            <p:ph type="sldNum" sz="quarter" idx="11"/>
          </p:nvPr>
        </p:nvSpPr>
        <p:spPr/>
        <p:txBody>
          <a:bodyPr rtlCol="0"/>
          <a:lstStyle/>
          <a:p>
            <a:fld id="{E67A2DA6-70BE-4173-B699-D32877E55D2D}"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70679-0060-400A-966A-5BBAA2B5BE7C}" type="datetimeFigureOut">
              <a:rPr lang="fa-IR" smtClean="0"/>
              <a:pPr/>
              <a:t>04/08/1445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7A2DA6-70BE-4173-B699-D32877E55D2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5470679-0060-400A-966A-5BBAA2B5BE7C}" type="datetimeFigureOut">
              <a:rPr lang="fa-IR" smtClean="0"/>
              <a:pPr/>
              <a:t>04/08/1445</a:t>
            </a:fld>
            <a:endParaRPr lang="fa-IR"/>
          </a:p>
        </p:txBody>
      </p:sp>
      <p:sp>
        <p:nvSpPr>
          <p:cNvPr id="22" name="Slide Number Placeholder 21"/>
          <p:cNvSpPr>
            <a:spLocks noGrp="1"/>
          </p:cNvSpPr>
          <p:nvPr>
            <p:ph type="sldNum" sz="quarter" idx="15"/>
          </p:nvPr>
        </p:nvSpPr>
        <p:spPr/>
        <p:txBody>
          <a:bodyPr rtlCol="0"/>
          <a:lstStyle/>
          <a:p>
            <a:fld id="{E67A2DA6-70BE-4173-B699-D32877E55D2D}"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5470679-0060-400A-966A-5BBAA2B5BE7C}" type="datetimeFigureOut">
              <a:rPr lang="fa-IR" smtClean="0"/>
              <a:pPr/>
              <a:t>04/08/1445</a:t>
            </a:fld>
            <a:endParaRPr lang="fa-IR"/>
          </a:p>
        </p:txBody>
      </p:sp>
      <p:sp>
        <p:nvSpPr>
          <p:cNvPr id="18" name="Slide Number Placeholder 17"/>
          <p:cNvSpPr>
            <a:spLocks noGrp="1"/>
          </p:cNvSpPr>
          <p:nvPr>
            <p:ph type="sldNum" sz="quarter" idx="11"/>
          </p:nvPr>
        </p:nvSpPr>
        <p:spPr/>
        <p:txBody>
          <a:bodyPr rtlCol="0"/>
          <a:lstStyle/>
          <a:p>
            <a:fld id="{E67A2DA6-70BE-4173-B699-D32877E55D2D}"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470679-0060-400A-966A-5BBAA2B5BE7C}" type="datetimeFigureOut">
              <a:rPr lang="fa-IR" smtClean="0"/>
              <a:pPr/>
              <a:t>04/08/1445</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67A2DA6-70BE-4173-B699-D32877E55D2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normAutofit/>
          </a:bodyPr>
          <a:lstStyle/>
          <a:p>
            <a:pPr algn="r"/>
            <a:r>
              <a:rPr lang="fa-IR" sz="4800" dirty="0" smtClean="0">
                <a:latin typeface="Aharoni" pitchFamily="2" charset="-79"/>
                <a:cs typeface="B Jadid" pitchFamily="2" charset="-78"/>
              </a:rPr>
              <a:t>حفظ الصحه</a:t>
            </a:r>
            <a:endParaRPr lang="fa-IR" sz="4800" dirty="0">
              <a:latin typeface="Aharoni" pitchFamily="2" charset="-79"/>
              <a:cs typeface="B Jadid" pitchFamily="2" charset="-78"/>
            </a:endParaRPr>
          </a:p>
        </p:txBody>
      </p:sp>
      <p:sp>
        <p:nvSpPr>
          <p:cNvPr id="13" name="Text Placeholder 12"/>
          <p:cNvSpPr>
            <a:spLocks noGrp="1"/>
          </p:cNvSpPr>
          <p:nvPr>
            <p:ph type="subTitle" idx="1"/>
          </p:nvPr>
        </p:nvSpPr>
        <p:spPr/>
        <p:txBody>
          <a:bodyPr>
            <a:normAutofit/>
          </a:bodyPr>
          <a:lstStyle/>
          <a:p>
            <a:r>
              <a:rPr lang="fa-IR" sz="2000" dirty="0" smtClean="0">
                <a:solidFill>
                  <a:schemeClr val="accent3"/>
                </a:solidFill>
                <a:latin typeface="110_Besmellah_1(MRT)" pitchFamily="2" charset="0"/>
                <a:cs typeface="B Jadid" pitchFamily="2" charset="-78"/>
              </a:rPr>
              <a:t>تهیه و تدوین:دکتر فرهاد عباسعلیزاده خیابان</a:t>
            </a:r>
          </a:p>
          <a:p>
            <a:r>
              <a:rPr lang="fa-IR" sz="2000" dirty="0" smtClean="0">
                <a:solidFill>
                  <a:schemeClr val="accent3"/>
                </a:solidFill>
                <a:latin typeface="110_Besmellah_1(MRT)" pitchFamily="2" charset="0"/>
                <a:cs typeface="B Jadid" pitchFamily="2" charset="-78"/>
              </a:rPr>
              <a:t>دکتری تتخصصی طب ایرانی</a:t>
            </a:r>
          </a:p>
          <a:p>
            <a:r>
              <a:rPr lang="fa-IR" sz="2000" dirty="0" smtClean="0">
                <a:solidFill>
                  <a:schemeClr val="accent3"/>
                </a:solidFill>
                <a:latin typeface="110_Besmellah_1(MRT)" pitchFamily="2" charset="0"/>
                <a:cs typeface="B Jadid" pitchFamily="2" charset="-78"/>
              </a:rPr>
              <a:t>استاد یار دانشگاه علوم پزشکی تبریز</a:t>
            </a:r>
            <a:endParaRPr lang="fa-IR" sz="2000" dirty="0">
              <a:solidFill>
                <a:schemeClr val="accent3"/>
              </a:solidFill>
              <a:latin typeface="110_Besmellah_1(MRT)" pitchFamily="2" charset="0"/>
              <a:cs typeface="B Jadid"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نکته:اگر فردی در سن جوانی(گرمی و خشکی)است بیش از حد فعالیت کند ،دچار حرارت بالا،سردرد و کاهش اشتها می شود،چنین فردی نیاز بیشتری به استراحت در جای خنک دارد</a:t>
            </a:r>
            <a:endParaRPr lang="fa-IR" b="1" dirty="0"/>
          </a:p>
        </p:txBody>
      </p:sp>
      <p:pic>
        <p:nvPicPr>
          <p:cNvPr id="1027" name="Picture 3" descr="C:\Users\dehack20100\Downloads\images (3).jpg"/>
          <p:cNvPicPr>
            <a:picLocks noGrp="1" noChangeAspect="1" noChangeArrowheads="1"/>
          </p:cNvPicPr>
          <p:nvPr>
            <p:ph sz="quarter" idx="1"/>
          </p:nvPr>
        </p:nvPicPr>
        <p:blipFill>
          <a:blip r:embed="rId2"/>
          <a:srcRect/>
          <a:stretch>
            <a:fillRect/>
          </a:stretch>
        </p:blipFill>
        <p:spPr bwMode="auto">
          <a:xfrm>
            <a:off x="1571604" y="2357430"/>
            <a:ext cx="5715039" cy="371477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نکته:برای کسانی که مزاج سرد دارند حرکت و ورزش مناسب است و ایشان را به اعتدال نزدیک می کند</a:t>
            </a:r>
            <a:endParaRPr lang="fa-IR" b="1" dirty="0"/>
          </a:p>
        </p:txBody>
      </p:sp>
      <p:pic>
        <p:nvPicPr>
          <p:cNvPr id="2050" name="Picture 2" descr="C:\Users\dehack20100\Downloads\1574486_430.jpg"/>
          <p:cNvPicPr>
            <a:picLocks noGrp="1" noChangeAspect="1" noChangeArrowheads="1"/>
          </p:cNvPicPr>
          <p:nvPr>
            <p:ph sz="quarter" idx="1"/>
          </p:nvPr>
        </p:nvPicPr>
        <p:blipFill>
          <a:blip r:embed="rId2"/>
          <a:srcRect/>
          <a:stretch>
            <a:fillRect/>
          </a:stretch>
        </p:blipFill>
        <p:spPr bwMode="auto">
          <a:xfrm>
            <a:off x="1059180" y="2105342"/>
            <a:ext cx="6263640" cy="386334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b="1" dirty="0" smtClean="0">
                <a:solidFill>
                  <a:srgbClr val="FF0000"/>
                </a:solidFill>
              </a:rPr>
              <a:t>خواب و بیدار</a:t>
            </a:r>
            <a:endParaRPr lang="fa-IR" sz="4000" b="1" dirty="0">
              <a:solidFill>
                <a:srgbClr val="FF0000"/>
              </a:solidFill>
            </a:endParaRPr>
          </a:p>
        </p:txBody>
      </p:sp>
      <p:sp>
        <p:nvSpPr>
          <p:cNvPr id="3" name="Content Placeholder 2"/>
          <p:cNvSpPr>
            <a:spLocks noGrp="1"/>
          </p:cNvSpPr>
          <p:nvPr>
            <p:ph sz="quarter" idx="1"/>
          </p:nvPr>
        </p:nvSpPr>
        <p:spPr/>
        <p:txBody>
          <a:bodyPr/>
          <a:lstStyle/>
          <a:p>
            <a:r>
              <a:rPr lang="fa-IR" dirty="0" smtClean="0">
                <a:cs typeface="B Nazanin" pitchFamily="2" charset="-78"/>
              </a:rPr>
              <a:t>تعادل در خواب و بیداری در حفظ سلامتی و درمان بیماریها اهمیت دارد</a:t>
            </a:r>
          </a:p>
          <a:p>
            <a:r>
              <a:rPr lang="fa-IR" dirty="0" smtClean="0">
                <a:cs typeface="B Nazanin" pitchFamily="2" charset="-78"/>
              </a:rPr>
              <a:t>خواب تمامی اعمال طبیعی شامل هضم،متابولیسم و دفع سموم را بهبود می بخشد</a:t>
            </a:r>
          </a:p>
          <a:p>
            <a:r>
              <a:rPr lang="fa-IR" dirty="0" smtClean="0">
                <a:cs typeface="B Nazanin" pitchFamily="2" charset="-78"/>
              </a:rPr>
              <a:t>موجب تجدید قوای اندانها،ترمیم بافتهای صدمه دیده و بازگرداندن سلامتی می گردد</a:t>
            </a:r>
          </a:p>
          <a:p>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توصیه</a:t>
            </a:r>
            <a:r>
              <a:rPr lang="fa-IR" dirty="0" smtClean="0"/>
              <a:t>:</a:t>
            </a:r>
            <a:endParaRPr lang="fa-IR" dirty="0"/>
          </a:p>
        </p:txBody>
      </p:sp>
      <p:sp>
        <p:nvSpPr>
          <p:cNvPr id="3" name="Content Placeholder 2"/>
          <p:cNvSpPr>
            <a:spLocks noGrp="1"/>
          </p:cNvSpPr>
          <p:nvPr>
            <p:ph sz="quarter" idx="1"/>
          </p:nvPr>
        </p:nvSpPr>
        <p:spPr/>
        <p:txBody>
          <a:bodyPr/>
          <a:lstStyle/>
          <a:p>
            <a:r>
              <a:rPr lang="fa-IR" b="1" dirty="0" smtClean="0"/>
              <a:t>بهترین زمان خواب از ساعت 10 شب تا سحر است</a:t>
            </a:r>
          </a:p>
          <a:p>
            <a:r>
              <a:rPr lang="fa-IR" b="1" dirty="0" smtClean="0"/>
              <a:t>صرف شام حداقل 3 ساعت قبل از خواب</a:t>
            </a:r>
          </a:p>
          <a:p>
            <a:r>
              <a:rPr lang="fa-IR" b="1" dirty="0" smtClean="0"/>
              <a:t>نیم ساعت پس از شام،به مدت 15 الی 20 دقیقه آرام راه برود</a:t>
            </a:r>
          </a:p>
          <a:p>
            <a:endParaRPr lang="fa-IR" dirty="0" smtClean="0"/>
          </a:p>
          <a:p>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علت خواب</a:t>
            </a:r>
            <a:endParaRPr lang="fa-IR" b="1" dirty="0">
              <a:solidFill>
                <a:srgbClr val="FF0000"/>
              </a:solidFill>
            </a:endParaRPr>
          </a:p>
        </p:txBody>
      </p:sp>
      <p:sp>
        <p:nvSpPr>
          <p:cNvPr id="3" name="Content Placeholder 2"/>
          <p:cNvSpPr>
            <a:spLocks noGrp="1"/>
          </p:cNvSpPr>
          <p:nvPr>
            <p:ph sz="quarter" idx="1"/>
          </p:nvPr>
        </p:nvSpPr>
        <p:spPr/>
        <p:txBody>
          <a:bodyPr/>
          <a:lstStyle/>
          <a:p>
            <a:r>
              <a:rPr lang="fa-IR" b="1" dirty="0" smtClean="0"/>
              <a:t>وجود رطوبت معتدل در مغز</a:t>
            </a:r>
          </a:p>
          <a:p>
            <a:r>
              <a:rPr lang="fa-IR" b="1" dirty="0" smtClean="0"/>
              <a:t>این رطوبت اعصاب را سست و راههای عصبی و روح نفسانی را غلیظ می کند</a:t>
            </a:r>
          </a:p>
          <a:p>
            <a:r>
              <a:rPr lang="fa-IR" b="1" dirty="0" smtClean="0"/>
              <a:t>روح نفسانی در مسالک اعصاب نفوذ می کند</a:t>
            </a:r>
          </a:p>
          <a:p>
            <a:r>
              <a:rPr lang="fa-IR" b="1" dirty="0" smtClean="0"/>
              <a:t>در حس های ظاهری سکون پیدا می کند</a:t>
            </a:r>
          </a:p>
          <a:p>
            <a:r>
              <a:rPr lang="fa-IR" b="1" dirty="0" smtClean="0"/>
              <a:t>موجب بی حرکتی(بجزحرکت تنفسی،قلبی و اعمال هضمی)می شود</a:t>
            </a:r>
          </a:p>
          <a:p>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t>خواب افراد دارای مزاج سرد و تر و گرم و تر بیشتر است</a:t>
            </a:r>
          </a:p>
          <a:p>
            <a:r>
              <a:rPr lang="fa-IR" b="1" dirty="0" smtClean="0"/>
              <a:t>افراد دارای مزاج سرد و خشک و گرم و خشک با خواب کمتری انرژی لازم را بدست می آورند</a:t>
            </a:r>
          </a:p>
          <a:p>
            <a:r>
              <a:rPr lang="fa-IR" b="1" dirty="0" smtClean="0"/>
              <a:t>خواب طولانی در فرد گرم مزاج با ایجاد سردی ورطوبت  به کاهش حرارت زائد کمک می کند</a:t>
            </a:r>
          </a:p>
          <a:p>
            <a:r>
              <a:rPr lang="fa-IR" b="1" dirty="0" smtClean="0"/>
              <a:t>پرخوابی در شخص سرد و تر باعث افزایش سردی و رطوبت بدن می شود.</a:t>
            </a:r>
          </a:p>
          <a:p>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t>کودکان طولانی ترین خواب را به علت رطوبت زیاد در بدن دارند</a:t>
            </a:r>
          </a:p>
          <a:p>
            <a:r>
              <a:rPr lang="fa-IR" b="1" dirty="0" smtClean="0"/>
              <a:t>به تدریج با افزایش سن و کاهش رطوبت مزاجی ،خواب کم می شود</a:t>
            </a:r>
          </a:p>
          <a:p>
            <a:r>
              <a:rPr lang="fa-IR" b="1" dirty="0" smtClean="0"/>
              <a:t>بیداری ظاهر بدن را گرم می کند و باطن را سرد</a:t>
            </a:r>
          </a:p>
          <a:p>
            <a:r>
              <a:rPr lang="fa-IR" b="1" dirty="0" smtClean="0"/>
              <a:t>در حالیکه خواب ظاهربدن را سرد می کند و باطن را گرم</a:t>
            </a:r>
          </a:p>
          <a:p>
            <a:r>
              <a:rPr lang="fa-IR" b="1" dirty="0" smtClean="0"/>
              <a:t>این عمل باعث توجه خون به سمت احشاء شده و اعمال دستگاه گوارش مثل هضم و جذب به بهترین وجه  انجام می گیرد</a:t>
            </a:r>
          </a:p>
          <a:p>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t>خواب کوتاه باعث تر شدن باطن می گردد</a:t>
            </a:r>
          </a:p>
          <a:p>
            <a:r>
              <a:rPr lang="fa-IR" b="1" dirty="0" smtClean="0"/>
              <a:t>ولی خواب طولانی سبب خشکی بدن می شود</a:t>
            </a:r>
          </a:p>
          <a:p>
            <a:r>
              <a:rPr lang="fa-IR" b="1" dirty="0" smtClean="0"/>
              <a:t>زیرا در اثر طولانی شدن خواب حرارت غریزی بعد از فارغ شدن از هضم غذابه تحلیل روح ورطوبات درونی می پردازد</a:t>
            </a:r>
          </a:p>
          <a:p>
            <a:r>
              <a:rPr lang="fa-IR" b="1" dirty="0" smtClean="0"/>
              <a:t>لذا بهترین حالت خواب معتدل است.</a:t>
            </a:r>
            <a:endParaRPr lang="fa-I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نکته:</a:t>
            </a:r>
            <a:endParaRPr lang="fa-IR" b="1" dirty="0">
              <a:solidFill>
                <a:srgbClr val="FF0000"/>
              </a:solidFill>
            </a:endParaRPr>
          </a:p>
        </p:txBody>
      </p:sp>
      <p:sp>
        <p:nvSpPr>
          <p:cNvPr id="3" name="Content Placeholder 2"/>
          <p:cNvSpPr>
            <a:spLocks noGrp="1"/>
          </p:cNvSpPr>
          <p:nvPr>
            <p:ph sz="quarter" idx="1"/>
          </p:nvPr>
        </p:nvSpPr>
        <p:spPr/>
        <p:txBody>
          <a:bodyPr/>
          <a:lstStyle/>
          <a:p>
            <a:r>
              <a:rPr lang="fa-IR" b="1" dirty="0" smtClean="0"/>
              <a:t>خواب روز برای بیماران مفصلی با سوء مزاج سرد و تر پسندیده نیست</a:t>
            </a:r>
          </a:p>
          <a:p>
            <a:r>
              <a:rPr lang="fa-IR" b="1" dirty="0" smtClean="0"/>
              <a:t>و موجب شدت بیماری،افزایش وزن و کسالت و ... می شود</a:t>
            </a:r>
          </a:p>
          <a:p>
            <a:r>
              <a:rPr lang="fa-IR" b="1" dirty="0" smtClean="0"/>
              <a:t>بیداری شبانه برای افراد عصبی با مزاج گرم مناسب نمی باشد.</a:t>
            </a:r>
            <a:endParaRPr lang="fa-I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خوردن و آشامیدن</a:t>
            </a:r>
            <a:endParaRPr lang="fa-IR" b="1" dirty="0">
              <a:solidFill>
                <a:srgbClr val="FF0000"/>
              </a:solidFill>
            </a:endParaRPr>
          </a:p>
        </p:txBody>
      </p:sp>
      <p:pic>
        <p:nvPicPr>
          <p:cNvPr id="1026" name="Picture 2" descr="C:\Users\dehack20100\Downloads\images (4).jpg"/>
          <p:cNvPicPr>
            <a:picLocks noGrp="1" noChangeAspect="1" noChangeArrowheads="1"/>
          </p:cNvPicPr>
          <p:nvPr>
            <p:ph sz="quarter" idx="1"/>
          </p:nvPr>
        </p:nvPicPr>
        <p:blipFill>
          <a:blip r:embed="rId2"/>
          <a:srcRect/>
          <a:stretch>
            <a:fillRect/>
          </a:stretch>
        </p:blipFill>
        <p:spPr bwMode="auto">
          <a:xfrm>
            <a:off x="1928794" y="1571612"/>
            <a:ext cx="5429288" cy="450059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
          </p:nvPr>
        </p:nvSpPr>
        <p:spPr/>
        <p:txBody>
          <a:bodyPr>
            <a:normAutofit/>
          </a:bodyPr>
          <a:lstStyle/>
          <a:p>
            <a:r>
              <a:rPr lang="fa-IR" b="1" dirty="0" smtClean="0">
                <a:solidFill>
                  <a:srgbClr val="FF0000"/>
                </a:solidFill>
                <a:cs typeface="2  Nazanin" pitchFamily="2" charset="-78"/>
              </a:rPr>
              <a:t>شامل موارد زیر می باشد:</a:t>
            </a:r>
          </a:p>
          <a:p>
            <a:r>
              <a:rPr lang="fa-IR" dirty="0" smtClean="0">
                <a:cs typeface="2  Nazanin" pitchFamily="2" charset="-78"/>
              </a:rPr>
              <a:t>آب و هوا</a:t>
            </a:r>
          </a:p>
          <a:p>
            <a:r>
              <a:rPr lang="fa-IR" dirty="0" smtClean="0">
                <a:cs typeface="2  Nazanin" pitchFamily="2" charset="-78"/>
              </a:rPr>
              <a:t>حرکت و سکون</a:t>
            </a:r>
          </a:p>
          <a:p>
            <a:r>
              <a:rPr lang="fa-IR" dirty="0" smtClean="0">
                <a:cs typeface="2  Nazanin" pitchFamily="2" charset="-78"/>
              </a:rPr>
              <a:t>خواب و بیداری</a:t>
            </a:r>
          </a:p>
          <a:p>
            <a:r>
              <a:rPr lang="fa-IR" dirty="0" smtClean="0">
                <a:cs typeface="2  Nazanin" pitchFamily="2" charset="-78"/>
              </a:rPr>
              <a:t>خوردن و آشامیدن</a:t>
            </a:r>
          </a:p>
          <a:p>
            <a:r>
              <a:rPr lang="fa-IR" dirty="0" smtClean="0">
                <a:cs typeface="2  Nazanin" pitchFamily="2" charset="-78"/>
              </a:rPr>
              <a:t>استفراغ و احتباس</a:t>
            </a:r>
          </a:p>
          <a:p>
            <a:r>
              <a:rPr lang="fa-IR" dirty="0" smtClean="0">
                <a:cs typeface="2  Nazanin" pitchFamily="2" charset="-78"/>
              </a:rPr>
              <a:t>اعراض نفسانی</a:t>
            </a:r>
          </a:p>
          <a:p>
            <a:endParaRPr lang="fa-IR" dirty="0">
              <a:cs typeface="2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t>غذا جایگزین تحلیل ایجاد شده در بدن بوسیله اسباب درونی و بیرونی می باشد</a:t>
            </a:r>
          </a:p>
          <a:p>
            <a:r>
              <a:rPr lang="fa-IR" b="1" dirty="0" smtClean="0"/>
              <a:t>بسیاری از حکما اصلاح یا تجویز رژیم غذایی را اولین و مهمترین تدبیر درمانی دانسته اند</a:t>
            </a:r>
          </a:p>
          <a:p>
            <a:r>
              <a:rPr lang="fa-IR" b="1" dirty="0" smtClean="0"/>
              <a:t>بر خلاف تغییرات فصلی،درجه حرارت و آلودگی که خارج از اراده و خواست فرد می باشد،مصرف غذا تا حد بسیار زیادی قابل اندازه گیری است</a:t>
            </a:r>
          </a:p>
          <a:p>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00B050"/>
                </a:solidFill>
              </a:rPr>
              <a:t>نظریه های مختلف در رابطه با گرمی و سردی</a:t>
            </a:r>
            <a:endParaRPr lang="fa-IR" b="1" dirty="0">
              <a:solidFill>
                <a:srgbClr val="00B050"/>
              </a:solidFill>
            </a:endParaRPr>
          </a:p>
        </p:txBody>
      </p:sp>
      <p:sp>
        <p:nvSpPr>
          <p:cNvPr id="3" name="Content Placeholder 2"/>
          <p:cNvSpPr>
            <a:spLocks noGrp="1"/>
          </p:cNvSpPr>
          <p:nvPr>
            <p:ph sz="quarter" idx="1"/>
          </p:nvPr>
        </p:nvSpPr>
        <p:spPr/>
        <p:txBody>
          <a:bodyPr/>
          <a:lstStyle/>
          <a:p>
            <a:r>
              <a:rPr lang="fa-IR" b="1" dirty="0" smtClean="0"/>
              <a:t>مواد گرم فعالیت سیستم سمپاتیک را زیاد می کنند،مواد سرد فعالیت سیستم  پاراسمپاتیک را</a:t>
            </a:r>
          </a:p>
          <a:p>
            <a:r>
              <a:rPr lang="fa-IR" b="1" dirty="0" smtClean="0"/>
              <a:t>خوراک های گرم فعالیت غده تیروئید و ترشح تیروکسین و در نتیجه متابولیسم پایه و تولید انرژی را بالا می برند و خوراک های سرد فعالیت تیروئید و ترشح تیروکسین را پایین می آورند</a:t>
            </a:r>
          </a:p>
          <a:p>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توضیح چند اصطلا تخصصی:</a:t>
            </a:r>
            <a:br>
              <a:rPr lang="fa-IR" b="1" dirty="0" smtClean="0">
                <a:solidFill>
                  <a:srgbClr val="FF0000"/>
                </a:solidFill>
              </a:rPr>
            </a:br>
            <a:endParaRPr lang="fa-IR" b="1" dirty="0">
              <a:solidFill>
                <a:srgbClr val="FF0000"/>
              </a:solidFill>
            </a:endParaRPr>
          </a:p>
        </p:txBody>
      </p:sp>
      <p:sp>
        <p:nvSpPr>
          <p:cNvPr id="3" name="Content Placeholder 2"/>
          <p:cNvSpPr>
            <a:spLocks noGrp="1"/>
          </p:cNvSpPr>
          <p:nvPr>
            <p:ph sz="quarter" idx="1"/>
          </p:nvPr>
        </p:nvSpPr>
        <p:spPr/>
        <p:txBody>
          <a:bodyPr/>
          <a:lstStyle/>
          <a:p>
            <a:r>
              <a:rPr lang="fa-IR" b="1" dirty="0" smtClean="0">
                <a:solidFill>
                  <a:srgbClr val="00B050"/>
                </a:solidFill>
              </a:rPr>
              <a:t>لطیف: </a:t>
            </a:r>
          </a:p>
          <a:p>
            <a:r>
              <a:rPr lang="fa-IR" b="1" dirty="0" smtClean="0"/>
              <a:t>غذایی که به سرعت هضم شده و انرژی آن در دسترس اندامها قرار می گیرد.از این دسته از غذا ها خون رقیق تولید می شود</a:t>
            </a:r>
          </a:p>
          <a:p>
            <a:r>
              <a:rPr lang="fa-IR" b="1" dirty="0" smtClean="0">
                <a:solidFill>
                  <a:srgbClr val="00B050"/>
                </a:solidFill>
              </a:rPr>
              <a:t>کثیف:</a:t>
            </a:r>
          </a:p>
          <a:p>
            <a:r>
              <a:rPr lang="fa-IR" b="1" dirty="0" smtClean="0"/>
              <a:t>غذایی است درهم فشرده که طبیعت برای استفاده از آن باید تلاش بیشتری بکند،مواد زائد آن زیاد است.از آن خون غلیظی تولید می شود که به راحتی تحت تآثیر قوا قرار نمی گیرد</a:t>
            </a:r>
          </a:p>
          <a:p>
            <a:r>
              <a:rPr lang="fa-IR" b="1" dirty="0" smtClean="0">
                <a:solidFill>
                  <a:srgbClr val="00B050"/>
                </a:solidFill>
              </a:rPr>
              <a:t>معتدل</a:t>
            </a:r>
          </a:p>
          <a:p>
            <a:r>
              <a:rPr lang="fa-IR" b="1" dirty="0" smtClean="0"/>
              <a:t>غذایی که برای افراد با مزاج معتدل و فعالیت متوسط مناسب است</a:t>
            </a:r>
          </a:p>
          <a:p>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b="1" dirty="0" smtClean="0">
                <a:solidFill>
                  <a:srgbClr val="00B050"/>
                </a:solidFill>
              </a:rPr>
              <a:t>صالح الکیموس:</a:t>
            </a:r>
          </a:p>
          <a:p>
            <a:r>
              <a:rPr lang="fa-IR" b="1" dirty="0" smtClean="0"/>
              <a:t>غذایی که از هضم آن خلط خون طبیعی و صالح ایجاد می شود</a:t>
            </a:r>
          </a:p>
          <a:p>
            <a:r>
              <a:rPr lang="fa-IR" b="1" dirty="0" smtClean="0">
                <a:solidFill>
                  <a:srgbClr val="00B050"/>
                </a:solidFill>
              </a:rPr>
              <a:t>ردی الکیموس:</a:t>
            </a:r>
          </a:p>
          <a:p>
            <a:r>
              <a:rPr lang="fa-IR" b="1" dirty="0" smtClean="0"/>
              <a:t>غذایی که از هضم آنها اخلاط غیر معتدل و نا صالح تولید می شود.</a:t>
            </a:r>
          </a:p>
          <a:p>
            <a:r>
              <a:rPr lang="fa-IR" b="1" dirty="0" smtClean="0"/>
              <a:t>(مانند سوسیس ،کالباس ،پنیر کهنه، نان تخمیر نشده)</a:t>
            </a:r>
          </a:p>
          <a:p>
            <a:r>
              <a:rPr lang="fa-IR" b="1" dirty="0" smtClean="0">
                <a:solidFill>
                  <a:srgbClr val="00B050"/>
                </a:solidFill>
              </a:rPr>
              <a:t>کثیر الغذا:</a:t>
            </a:r>
          </a:p>
          <a:p>
            <a:r>
              <a:rPr lang="fa-IR" b="1" dirty="0" smtClean="0"/>
              <a:t>غذایی که مقادیر عمده ای خون ایجاد می کند.(زرده تخم مرغ نیم برشت)</a:t>
            </a:r>
          </a:p>
          <a:p>
            <a:r>
              <a:rPr lang="fa-IR" b="1" dirty="0" smtClean="0">
                <a:solidFill>
                  <a:srgbClr val="00B050"/>
                </a:solidFill>
              </a:rPr>
              <a:t>قلیل الغذا:</a:t>
            </a:r>
          </a:p>
          <a:p>
            <a:r>
              <a:rPr lang="fa-IR" b="1" dirty="0" smtClean="0"/>
              <a:t>غذایی که خون کمتری می دهد و بیشتر شکم پر کن است مثل کاهو</a:t>
            </a:r>
          </a:p>
          <a:p>
            <a:r>
              <a:rPr lang="fa-IR" b="1" dirty="0" smtClean="0">
                <a:solidFill>
                  <a:srgbClr val="00B050"/>
                </a:solidFill>
              </a:rPr>
              <a:t>متوسط الغذا</a:t>
            </a:r>
            <a:r>
              <a:rPr lang="fa-IR" b="1" dirty="0" smtClean="0"/>
              <a:t>:حد میانی مواد پر غذا و کم غذا.</a:t>
            </a:r>
          </a:p>
          <a:p>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انواع مزه:</a:t>
            </a:r>
            <a:endParaRPr lang="fa-IR" b="1" dirty="0">
              <a:solidFill>
                <a:srgbClr val="FF0000"/>
              </a:solidFill>
            </a:endParaRPr>
          </a:p>
        </p:txBody>
      </p:sp>
      <p:sp>
        <p:nvSpPr>
          <p:cNvPr id="3" name="Content Placeholder 2"/>
          <p:cNvSpPr>
            <a:spLocks noGrp="1"/>
          </p:cNvSpPr>
          <p:nvPr>
            <p:ph sz="quarter" idx="1"/>
          </p:nvPr>
        </p:nvSpPr>
        <p:spPr/>
        <p:txBody>
          <a:bodyPr/>
          <a:lstStyle/>
          <a:p>
            <a:r>
              <a:rPr lang="fa-IR" b="1" dirty="0" smtClean="0">
                <a:solidFill>
                  <a:srgbClr val="00B050"/>
                </a:solidFill>
              </a:rPr>
              <a:t>مزه ترش:</a:t>
            </a:r>
          </a:p>
          <a:p>
            <a:r>
              <a:rPr lang="fa-IR" b="1" dirty="0" smtClean="0"/>
              <a:t>مانند آبغوره،آبلیمو،سماق،سرکه</a:t>
            </a:r>
          </a:p>
          <a:p>
            <a:r>
              <a:rPr lang="fa-IR" b="1" dirty="0" smtClean="0"/>
              <a:t>پس از ورود به بدن سردی و خشکی را افزایش می دهند.</a:t>
            </a:r>
          </a:p>
          <a:p>
            <a:r>
              <a:rPr lang="fa-IR" b="1" dirty="0" smtClean="0"/>
              <a:t>افراط در استفاده از این مواد تاثیر منفی بر دستگاه تنفس و عصبی داشته و باعث سرفه می شوند</a:t>
            </a:r>
          </a:p>
          <a:p>
            <a:r>
              <a:rPr lang="fa-IR" b="1" dirty="0" smtClean="0"/>
              <a:t>افراد سوداوی از مصرف آن صدمه می بینند.</a:t>
            </a:r>
          </a:p>
          <a:p>
            <a:r>
              <a:rPr lang="fa-IR" b="1" dirty="0" smtClean="0">
                <a:solidFill>
                  <a:srgbClr val="00B050"/>
                </a:solidFill>
              </a:rPr>
              <a:t>مزه شیرین:</a:t>
            </a:r>
          </a:p>
          <a:p>
            <a:r>
              <a:rPr lang="fa-IR" b="1" dirty="0" smtClean="0"/>
              <a:t>معتدل و مایل به گرمی هستند</a:t>
            </a:r>
          </a:p>
          <a:p>
            <a:r>
              <a:rPr lang="fa-IR" b="1" dirty="0" smtClean="0"/>
              <a:t>جزء غذاهای اصلی به شمار می روند مانند عسل و میوه های شیرین</a:t>
            </a:r>
            <a:endParaRPr lang="fa-IR"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b="1" dirty="0" smtClean="0">
                <a:solidFill>
                  <a:srgbClr val="00B050"/>
                </a:solidFill>
              </a:rPr>
              <a:t>مزه شور: </a:t>
            </a:r>
          </a:p>
          <a:p>
            <a:r>
              <a:rPr lang="fa-IR" b="1" dirty="0" smtClean="0"/>
              <a:t>گرم و خشک هستند.نمک طعام در راس این مواد قرار دارد</a:t>
            </a:r>
          </a:p>
          <a:p>
            <a:r>
              <a:rPr lang="fa-IR" b="1" dirty="0" smtClean="0"/>
              <a:t>بلغم را از بین برده و اشتها را می افزاید.</a:t>
            </a:r>
          </a:p>
          <a:p>
            <a:r>
              <a:rPr lang="fa-IR" b="1" dirty="0" smtClean="0">
                <a:solidFill>
                  <a:srgbClr val="00B050"/>
                </a:solidFill>
              </a:rPr>
              <a:t>مزه تند:</a:t>
            </a:r>
          </a:p>
          <a:p>
            <a:r>
              <a:rPr lang="fa-IR" b="1" dirty="0" smtClean="0"/>
              <a:t>گرم و خشک هستند مثل فلفل</a:t>
            </a:r>
          </a:p>
          <a:p>
            <a:r>
              <a:rPr lang="fa-IR" b="1" dirty="0" smtClean="0"/>
              <a:t>این مواد آثار تحریک کننده بر افراد صفراوی دارند.</a:t>
            </a:r>
          </a:p>
          <a:p>
            <a:r>
              <a:rPr lang="fa-IR" b="1" dirty="0" smtClean="0">
                <a:solidFill>
                  <a:srgbClr val="00B050"/>
                </a:solidFill>
              </a:rPr>
              <a:t>بی مزه:</a:t>
            </a:r>
          </a:p>
          <a:p>
            <a:r>
              <a:rPr lang="fa-IR" b="1" dirty="0" smtClean="0"/>
              <a:t>سرد و تر هستند مانند خیار و کدو</a:t>
            </a:r>
          </a:p>
          <a:p>
            <a:r>
              <a:rPr lang="fa-IR" b="1" dirty="0" smtClean="0"/>
              <a:t>مصرف بیش از انداره آنها انرژی بدن و توان اعضاء را کاهش می دهد</a:t>
            </a:r>
          </a:p>
          <a:p>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rPr>
              <a:t>استفراغ و احتباس</a:t>
            </a:r>
            <a:endParaRPr lang="fa-IR" b="1" dirty="0">
              <a:solidFill>
                <a:srgbClr val="C00000"/>
              </a:solidFill>
            </a:endParaRPr>
          </a:p>
        </p:txBody>
      </p:sp>
      <p:pic>
        <p:nvPicPr>
          <p:cNvPr id="1026" name="Picture 2" descr="C:\Users\dehack20100\Downloads\تعریق-کودکان.jpg"/>
          <p:cNvPicPr>
            <a:picLocks noGrp="1" noChangeAspect="1" noChangeArrowheads="1"/>
          </p:cNvPicPr>
          <p:nvPr>
            <p:ph sz="quarter" idx="1"/>
          </p:nvPr>
        </p:nvPicPr>
        <p:blipFill>
          <a:blip r:embed="rId2"/>
          <a:srcRect/>
          <a:stretch>
            <a:fillRect/>
          </a:stretch>
        </p:blipFill>
        <p:spPr bwMode="auto">
          <a:xfrm>
            <a:off x="1333500" y="2132012"/>
            <a:ext cx="5715000" cy="3810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solidFill>
                  <a:srgbClr val="00B050"/>
                </a:solidFill>
              </a:rPr>
              <a:t>استفراغ :</a:t>
            </a:r>
          </a:p>
          <a:p>
            <a:r>
              <a:rPr lang="fa-IR" b="1" dirty="0" smtClean="0"/>
              <a:t>از ریشه فراغت می باشد</a:t>
            </a:r>
          </a:p>
          <a:p>
            <a:r>
              <a:rPr lang="fa-IR" b="1" dirty="0" smtClean="0"/>
              <a:t>در طب به معنی پالایش و تخلیه بدن از مواد زائد و غیر طبیعی است </a:t>
            </a:r>
          </a:p>
          <a:p>
            <a:r>
              <a:rPr lang="fa-IR" b="1" dirty="0" smtClean="0">
                <a:solidFill>
                  <a:srgbClr val="00B050"/>
                </a:solidFill>
              </a:rPr>
              <a:t>احتباس :</a:t>
            </a:r>
          </a:p>
          <a:p>
            <a:r>
              <a:rPr lang="fa-IR" b="1" dirty="0" smtClean="0"/>
              <a:t>به مفهوم نگه داشتن به اندازه مواد مورد نیاز و ضروری برای بدن است</a:t>
            </a:r>
          </a:p>
          <a:p>
            <a:r>
              <a:rPr lang="fa-IR" b="1" dirty="0" smtClean="0"/>
              <a:t>تعادل عملکرد استفراغ و احتباس ضامن سلامتی می باشد،گاهی قوه تدبیر کننده بدن به طور طبیعی موجب اسهال می گردد و مواد زائد را از طریق گوارش دفع می کند و سپس خود آن را بر طرف می کند و یا گاهی حجم ادرار را کم یا زیاد می کند</a:t>
            </a:r>
          </a:p>
          <a:p>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انواع استفراغ:</a:t>
            </a:r>
            <a:endParaRPr lang="fa-IR" b="1" dirty="0">
              <a:solidFill>
                <a:srgbClr val="FF0000"/>
              </a:solidFill>
            </a:endParaRPr>
          </a:p>
        </p:txBody>
      </p:sp>
      <p:sp>
        <p:nvSpPr>
          <p:cNvPr id="3" name="Content Placeholder 2"/>
          <p:cNvSpPr>
            <a:spLocks noGrp="1"/>
          </p:cNvSpPr>
          <p:nvPr>
            <p:ph sz="quarter" idx="1"/>
          </p:nvPr>
        </p:nvSpPr>
        <p:spPr/>
        <p:txBody>
          <a:bodyPr/>
          <a:lstStyle/>
          <a:p>
            <a:r>
              <a:rPr lang="fa-IR" b="1" dirty="0" smtClean="0">
                <a:solidFill>
                  <a:srgbClr val="00B050"/>
                </a:solidFill>
              </a:rPr>
              <a:t>استفراغ طبیعی:</a:t>
            </a:r>
          </a:p>
          <a:p>
            <a:r>
              <a:rPr lang="fa-IR" b="1" dirty="0" smtClean="0"/>
              <a:t>مانند دفع گازهای سمی از ریه،دفع مدفوع و ادرار و عرق،عادت ماهیانه،عطسه،سکسکه،دفع باد،دفع ترشحات از گوشه چشم،ترشح شیر،ترشحات واژن و دفع منی</a:t>
            </a:r>
          </a:p>
          <a:p>
            <a:r>
              <a:rPr lang="fa-IR" b="1" dirty="0" smtClean="0"/>
              <a:t>گاها بدن سعی در دفع مواد زائد انباشته شده در بدن می کند .</a:t>
            </a:r>
          </a:p>
          <a:p>
            <a:r>
              <a:rPr lang="fa-IR" b="1" dirty="0" smtClean="0"/>
              <a:t>مانند اسهال یا خونریزی از بینی ،سرفه </a:t>
            </a:r>
            <a:r>
              <a:rPr lang="fa-IR" b="1" smtClean="0"/>
              <a:t>یا آبریزش </a:t>
            </a:r>
            <a:r>
              <a:rPr lang="fa-IR" b="1" dirty="0" smtClean="0"/>
              <a:t>از بینی</a:t>
            </a:r>
          </a:p>
          <a:p>
            <a:r>
              <a:rPr lang="fa-IR" b="1" dirty="0" smtClean="0">
                <a:solidFill>
                  <a:srgbClr val="00B050"/>
                </a:solidFill>
              </a:rPr>
              <a:t>استفراغ ایجاد شده توسط پزشک:</a:t>
            </a:r>
          </a:p>
          <a:p>
            <a:r>
              <a:rPr lang="fa-IR" b="1" dirty="0" smtClean="0"/>
              <a:t>در صورتی که طبیعت نیاز به کمک طبیب دارد مانند: </a:t>
            </a:r>
          </a:p>
          <a:p>
            <a:r>
              <a:rPr lang="fa-IR" b="1" dirty="0" smtClean="0"/>
              <a:t>ایجاد اسهال،تعریق،افزایش ادرار،فصد،حجامت ،سونا و ...</a:t>
            </a:r>
          </a:p>
          <a:p>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rPr>
              <a:t>اسباب احتباس:</a:t>
            </a:r>
            <a:endParaRPr lang="fa-IR" b="1" dirty="0">
              <a:solidFill>
                <a:srgbClr val="C00000"/>
              </a:solidFill>
            </a:endParaRPr>
          </a:p>
        </p:txBody>
      </p:sp>
      <p:sp>
        <p:nvSpPr>
          <p:cNvPr id="3" name="Content Placeholder 2"/>
          <p:cNvSpPr>
            <a:spLocks noGrp="1"/>
          </p:cNvSpPr>
          <p:nvPr>
            <p:ph sz="quarter" idx="1"/>
          </p:nvPr>
        </p:nvSpPr>
        <p:spPr/>
        <p:txBody>
          <a:bodyPr/>
          <a:lstStyle/>
          <a:p>
            <a:r>
              <a:rPr lang="fa-IR" b="1" dirty="0" smtClean="0"/>
              <a:t>افزایش غیر طبیعی قوت ماسکه(نگهدارنده)</a:t>
            </a:r>
          </a:p>
          <a:p>
            <a:r>
              <a:rPr lang="fa-IR" b="1" dirty="0" smtClean="0"/>
              <a:t>ضعف قوای هاضمه و دافعه</a:t>
            </a:r>
          </a:p>
          <a:p>
            <a:r>
              <a:rPr lang="fa-IR" b="1" dirty="0" smtClean="0"/>
              <a:t>ضیق مجاری</a:t>
            </a:r>
          </a:p>
          <a:p>
            <a:r>
              <a:rPr lang="fa-IR" b="1" dirty="0" smtClean="0"/>
              <a:t>سده در مسیر عبور و دفع مواد</a:t>
            </a:r>
          </a:p>
          <a:p>
            <a:r>
              <a:rPr lang="fa-IR" b="1" dirty="0" smtClean="0"/>
              <a:t>غلظت بیش از اندازه مواد</a:t>
            </a:r>
          </a:p>
          <a:p>
            <a:r>
              <a:rPr lang="fa-IR" b="1" dirty="0" smtClean="0"/>
              <a:t>کثرت بیش از اندازه مواد</a:t>
            </a:r>
          </a:p>
          <a:p>
            <a:r>
              <a:rPr lang="fa-IR" b="1" dirty="0" smtClean="0"/>
              <a:t>انصراف طبیعت به سوی دیگر</a:t>
            </a:r>
          </a:p>
          <a:p>
            <a:r>
              <a:rPr lang="fa-IR" b="1" dirty="0" smtClean="0"/>
              <a:t>یبوست</a:t>
            </a:r>
          </a:p>
          <a:p>
            <a:r>
              <a:rPr lang="fa-IR" b="1" dirty="0" smtClean="0"/>
              <a:t>لزوجت ماده و چسبندگی  آن به اعضاء</a:t>
            </a:r>
          </a:p>
          <a:p>
            <a:pPr>
              <a:buNone/>
            </a:pP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solidFill>
                  <a:schemeClr val="accent3"/>
                </a:solidFill>
                <a:cs typeface="B Nasim" pitchFamily="2" charset="-78"/>
              </a:rPr>
              <a:t>هوا</a:t>
            </a:r>
            <a:endParaRPr lang="fa-IR" sz="3200" dirty="0">
              <a:solidFill>
                <a:schemeClr val="accent3"/>
              </a:solidFill>
              <a:cs typeface="B Nasim" pitchFamily="2" charset="-78"/>
            </a:endParaRPr>
          </a:p>
        </p:txBody>
      </p:sp>
      <p:sp>
        <p:nvSpPr>
          <p:cNvPr id="3" name="Content Placeholder 2"/>
          <p:cNvSpPr>
            <a:spLocks noGrp="1"/>
          </p:cNvSpPr>
          <p:nvPr>
            <p:ph sz="quarter" idx="1"/>
          </p:nvPr>
        </p:nvSpPr>
        <p:spPr/>
        <p:txBody>
          <a:bodyPr/>
          <a:lstStyle/>
          <a:p>
            <a:r>
              <a:rPr lang="fa-IR" dirty="0" smtClean="0">
                <a:cs typeface="2  Nazanin" pitchFamily="2" charset="-78"/>
              </a:rPr>
              <a:t>تاثیر بر قلب و روح</a:t>
            </a:r>
          </a:p>
          <a:p>
            <a:r>
              <a:rPr lang="fa-IR" dirty="0" smtClean="0">
                <a:cs typeface="2  Nazanin" pitchFamily="2" charset="-78"/>
              </a:rPr>
              <a:t>هوای مورد نیاز از طرق ریه ها وارد بدن می گردد</a:t>
            </a:r>
          </a:p>
          <a:p>
            <a:r>
              <a:rPr lang="fa-IR" dirty="0" smtClean="0">
                <a:cs typeface="2  Nazanin" pitchFamily="2" charset="-78"/>
              </a:rPr>
              <a:t>تغییرات فیزیکی و شیمیایی بر روی سلامتی تاثیر می گذارد</a:t>
            </a:r>
          </a:p>
          <a:p>
            <a:r>
              <a:rPr lang="fa-IR" dirty="0" smtClean="0">
                <a:cs typeface="2  Nazanin" pitchFamily="2" charset="-78"/>
              </a:rPr>
              <a:t>تغییرات درجه هوا و آلودگیها تعادل بدن را بر هم میزند</a:t>
            </a:r>
          </a:p>
          <a:p>
            <a:r>
              <a:rPr lang="fa-IR" dirty="0" smtClean="0">
                <a:cs typeface="2  Nazanin" pitchFamily="2" charset="-78"/>
              </a:rPr>
              <a:t>تغییرات در ورود اکسیژن و خروج دی اکسید کربن سلامتی را تهدید می کند</a:t>
            </a:r>
          </a:p>
          <a:p>
            <a:r>
              <a:rPr lang="fa-IR" dirty="0" smtClean="0">
                <a:cs typeface="2  Nazanin" pitchFamily="2" charset="-78"/>
              </a:rPr>
              <a:t>تراکم جمعیت در محیط بسته و کیفیت نامناسب هوا دو عامل موثر کیفیت هوا</a:t>
            </a:r>
          </a:p>
          <a:p>
            <a:r>
              <a:rPr lang="fa-IR" dirty="0" smtClean="0">
                <a:cs typeface="2  Nazanin" pitchFamily="2" charset="-78"/>
              </a:rPr>
              <a:t>خستگی مزمن سردسته مشکلات ناشی از آلودگی می باشد</a:t>
            </a:r>
          </a:p>
          <a:p>
            <a:endParaRPr lang="fa-IR" dirty="0" smtClean="0">
              <a:cs typeface="2  Nazanin"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rPr>
              <a:t>اعراض نفسانی:</a:t>
            </a:r>
            <a:endParaRPr lang="fa-IR" b="1" dirty="0">
              <a:solidFill>
                <a:srgbClr val="C00000"/>
              </a:solidFill>
            </a:endParaRPr>
          </a:p>
        </p:txBody>
      </p:sp>
      <p:pic>
        <p:nvPicPr>
          <p:cNvPr id="1026" name="Picture 2" descr="C:\Users\dehack20100\Downloads\داد-و-فریاد.jpg"/>
          <p:cNvPicPr>
            <a:picLocks noGrp="1" noChangeAspect="1" noChangeArrowheads="1"/>
          </p:cNvPicPr>
          <p:nvPr>
            <p:ph sz="quarter" idx="1"/>
          </p:nvPr>
        </p:nvPicPr>
        <p:blipFill>
          <a:blip r:embed="rId2"/>
          <a:srcRect/>
          <a:stretch>
            <a:fillRect/>
          </a:stretch>
        </p:blipFill>
        <p:spPr bwMode="auto">
          <a:xfrm>
            <a:off x="857250" y="1817687"/>
            <a:ext cx="6667500" cy="443865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fa-IR" b="1" dirty="0" smtClean="0"/>
              <a:t>حالات روانی مهمترین نقش را در حفظ سلامتی و درمان بیماری بر عهده دارند زیرا به سرعت قوا و افعال را تحت تاثیر قرار می دهند</a:t>
            </a:r>
          </a:p>
          <a:p>
            <a:r>
              <a:rPr lang="fa-IR" b="1" dirty="0" smtClean="0">
                <a:solidFill>
                  <a:srgbClr val="00B050"/>
                </a:solidFill>
              </a:rPr>
              <a:t>حکیم سید اسماعیل جرجانی </a:t>
            </a:r>
            <a:r>
              <a:rPr lang="fa-IR" b="1" dirty="0" smtClean="0"/>
              <a:t>در کتاب اغراض الطبیه می فرمایند</a:t>
            </a:r>
          </a:p>
          <a:p>
            <a:r>
              <a:rPr lang="fa-IR" b="1" dirty="0" smtClean="0"/>
              <a:t>”</a:t>
            </a:r>
            <a:r>
              <a:rPr lang="fa-IR" b="1" dirty="0" smtClean="0">
                <a:solidFill>
                  <a:srgbClr val="0070C0"/>
                </a:solidFill>
              </a:rPr>
              <a:t>اعراض نفسانی شادی است و غم و خشم و لذت و ایمنی و ترس و خجلی و اندیشه کارهای مهم و عمل های باریک و امید و نومیدی.</a:t>
            </a:r>
          </a:p>
          <a:p>
            <a:r>
              <a:rPr lang="fa-IR" b="1" dirty="0" smtClean="0">
                <a:solidFill>
                  <a:srgbClr val="0070C0"/>
                </a:solidFill>
              </a:rPr>
              <a:t>و هر یک را اندر تن مردم اثری ظاهر است فزون از اثر طعام و شراب و غیر آن،از بهر آنکه طعام و شراب و دیگر اسباب و غیر آن.</a:t>
            </a:r>
          </a:p>
          <a:p>
            <a:r>
              <a:rPr lang="fa-IR" b="1" dirty="0" smtClean="0">
                <a:solidFill>
                  <a:srgbClr val="0070C0"/>
                </a:solidFill>
              </a:rPr>
              <a:t>از بهر آنکهاو شب طعام و شراب بدان زودی اثر نکند که اعراض نفسانی،نبینی که اثر سخن یا چیزی خوش و نا خوش که مردم بشنود </a:t>
            </a:r>
            <a:r>
              <a:rPr lang="fa-IR" sz="2800" b="1" dirty="0" smtClean="0">
                <a:solidFill>
                  <a:srgbClr val="0070C0"/>
                </a:solidFill>
              </a:rPr>
              <a:t>بر خاطره بگذرد چگونه بی هیچ مهلت زود به رنگ و روی پدید آید و حرکت . آواز مردم بگردد؟و این حال نشان آن است که اثر اعراض نفسانی قوی تر از دیگر سبب هاست.</a:t>
            </a:r>
            <a:endParaRPr lang="fa-IR" b="1" dirty="0">
              <a:solidFill>
                <a:srgbClr val="0070C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t>مزاج انسان به شدت از حالات روانی تاثیر می پذیرد</a:t>
            </a:r>
          </a:p>
          <a:p>
            <a:r>
              <a:rPr lang="fa-IR" b="1" dirty="0" smtClean="0">
                <a:solidFill>
                  <a:srgbClr val="00B050"/>
                </a:solidFill>
              </a:rPr>
              <a:t>خشم</a:t>
            </a:r>
            <a:r>
              <a:rPr lang="fa-IR" b="1" dirty="0" smtClean="0"/>
              <a:t>،حرارت را به طور ناگهانی به بیرون می راند.</a:t>
            </a:r>
          </a:p>
          <a:p>
            <a:r>
              <a:rPr lang="fa-IR" b="1" dirty="0" smtClean="0">
                <a:solidFill>
                  <a:srgbClr val="00B050"/>
                </a:solidFill>
              </a:rPr>
              <a:t>لذت</a:t>
            </a:r>
            <a:r>
              <a:rPr lang="fa-IR" b="1" dirty="0" smtClean="0"/>
              <a:t> ،حرارت را کم کم به بیرون میراند</a:t>
            </a:r>
          </a:p>
          <a:p>
            <a:r>
              <a:rPr lang="fa-IR" b="1" dirty="0" smtClean="0">
                <a:solidFill>
                  <a:srgbClr val="00B050"/>
                </a:solidFill>
              </a:rPr>
              <a:t>ترس</a:t>
            </a:r>
            <a:r>
              <a:rPr lang="fa-IR" b="1" dirty="0" smtClean="0"/>
              <a:t>، حرارت را به طور ناگهانی به داخل می راند</a:t>
            </a:r>
          </a:p>
          <a:p>
            <a:r>
              <a:rPr lang="fa-IR" b="1" dirty="0" smtClean="0">
                <a:solidFill>
                  <a:srgbClr val="00B050"/>
                </a:solidFill>
              </a:rPr>
              <a:t>اندوه</a:t>
            </a:r>
            <a:r>
              <a:rPr lang="fa-IR" b="1" dirty="0" smtClean="0"/>
              <a:t>،حرارت را کم کم به داخل می راند</a:t>
            </a:r>
          </a:p>
          <a:p>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حالات روانی و کیفیت متناسب با آنها:</a:t>
            </a:r>
            <a:endParaRPr lang="fa-IR" b="1" dirty="0">
              <a:solidFill>
                <a:srgbClr val="FF0000"/>
              </a:solidFill>
            </a:endParaRPr>
          </a:p>
        </p:txBody>
      </p:sp>
      <p:sp>
        <p:nvSpPr>
          <p:cNvPr id="3" name="Content Placeholder 2"/>
          <p:cNvSpPr>
            <a:spLocks noGrp="1"/>
          </p:cNvSpPr>
          <p:nvPr>
            <p:ph sz="quarter" idx="1"/>
          </p:nvPr>
        </p:nvSpPr>
        <p:spPr/>
        <p:txBody>
          <a:bodyPr/>
          <a:lstStyle/>
          <a:p>
            <a:r>
              <a:rPr lang="fa-IR" b="1" dirty="0" smtClean="0"/>
              <a:t>خشم:گرم و خشک</a:t>
            </a:r>
          </a:p>
          <a:p>
            <a:r>
              <a:rPr lang="fa-IR" b="1" dirty="0" smtClean="0"/>
              <a:t>هیجان:گرم و خششک</a:t>
            </a:r>
          </a:p>
          <a:p>
            <a:r>
              <a:rPr lang="fa-IR" b="1" dirty="0" smtClean="0"/>
              <a:t>نگرانی:گرم و تر</a:t>
            </a:r>
          </a:p>
          <a:p>
            <a:r>
              <a:rPr lang="fa-IR" b="1" dirty="0" smtClean="0"/>
              <a:t>ترس:سرد و تر</a:t>
            </a:r>
          </a:p>
          <a:p>
            <a:r>
              <a:rPr lang="fa-IR" b="1" dirty="0" smtClean="0"/>
              <a:t>افسردگی:سرد و خشک</a:t>
            </a:r>
          </a:p>
          <a:p>
            <a:r>
              <a:rPr lang="fa-IR" b="1" dirty="0" smtClean="0"/>
              <a:t>غم:سرد و خشک</a:t>
            </a:r>
            <a:endParaRPr lang="fa-IR"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solidFill>
                  <a:srgbClr val="FF0000"/>
                </a:solidFill>
              </a:rPr>
              <a:t>جرجانی می گوید:</a:t>
            </a:r>
          </a:p>
          <a:p>
            <a:r>
              <a:rPr lang="fa-IR" b="1" dirty="0" smtClean="0"/>
              <a:t>بباید دانست که بر طبیب واجب است که منفعت و مضرت اعراض نفسانی به حقیقت بشناسد از بهر شناختن آن و تدبیر حاصل کردن و دفع کردن هر یک اصلی بزرگ است اندر نگاه داشتن تندرستی و باز داشتن بیماری.</a:t>
            </a:r>
          </a:p>
          <a:p>
            <a:r>
              <a:rPr lang="fa-IR" b="1" dirty="0" smtClean="0">
                <a:solidFill>
                  <a:srgbClr val="FF0000"/>
                </a:solidFill>
              </a:rPr>
              <a:t>بقراط نیز می گوید:</a:t>
            </a:r>
          </a:p>
          <a:p>
            <a:r>
              <a:rPr lang="fa-IR" b="1" dirty="0" smtClean="0"/>
              <a:t>بعضی بیماران اگر شرایط آنها خطرناک است به راحتی سلامتی خود را با تکیه بر مهربانی پزشک به دست می آورند.</a:t>
            </a:r>
          </a:p>
          <a:p>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اقسام اعراض نفسانی</a:t>
            </a:r>
            <a:r>
              <a:rPr lang="fa-IR" dirty="0" smtClean="0"/>
              <a:t>:</a:t>
            </a:r>
            <a:endParaRPr lang="fa-IR" dirty="0"/>
          </a:p>
        </p:txBody>
      </p:sp>
      <p:sp>
        <p:nvSpPr>
          <p:cNvPr id="3" name="Content Placeholder 2"/>
          <p:cNvSpPr>
            <a:spLocks noGrp="1"/>
          </p:cNvSpPr>
          <p:nvPr>
            <p:ph sz="quarter" idx="1"/>
          </p:nvPr>
        </p:nvSpPr>
        <p:spPr/>
        <p:txBody>
          <a:bodyPr/>
          <a:lstStyle/>
          <a:p>
            <a:r>
              <a:rPr lang="fa-IR" b="1" dirty="0" smtClean="0">
                <a:solidFill>
                  <a:srgbClr val="00B050"/>
                </a:solidFill>
              </a:rPr>
              <a:t>هم:</a:t>
            </a:r>
          </a:p>
          <a:p>
            <a:r>
              <a:rPr lang="fa-IR" b="1" dirty="0" smtClean="0"/>
              <a:t>به سبب آن روح و حرارت غریزی هم به داخل و هم به سوی خارج از بدن حرکت می کند</a:t>
            </a:r>
          </a:p>
          <a:p>
            <a:r>
              <a:rPr lang="fa-IR" b="1" dirty="0" smtClean="0"/>
              <a:t>مرکب از دو حالت ترس و امید است</a:t>
            </a:r>
          </a:p>
          <a:p>
            <a:r>
              <a:rPr lang="fa-IR" b="1" dirty="0" smtClean="0"/>
              <a:t>اگر امید وقوع خیر غالب باشد روح و حرارت غریزی به سمت خارج حرکت می کند</a:t>
            </a:r>
          </a:p>
          <a:p>
            <a:r>
              <a:rPr lang="fa-IR" b="1" dirty="0" smtClean="0"/>
              <a:t>اگر وقوع شر غالب باشد به سوی داخل متمایل می شود</a:t>
            </a:r>
            <a:endParaRPr lang="fa-IR"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b="1" dirty="0" smtClean="0">
                <a:solidFill>
                  <a:srgbClr val="00B050"/>
                </a:solidFill>
              </a:rPr>
              <a:t>غم:</a:t>
            </a:r>
          </a:p>
          <a:p>
            <a:r>
              <a:rPr lang="fa-IR" b="1" dirty="0" smtClean="0"/>
              <a:t>هرگاه چیزی ضروری از دست برود یا دستیابی به آن ممکن نباشد یا امر ناخوشایندی روی دهد که جبران آن ممکن نباشد در نفس حالتی بوجود می آید که آن را غم می نامند</a:t>
            </a:r>
          </a:p>
          <a:p>
            <a:r>
              <a:rPr lang="fa-IR" b="1" dirty="0" smtClean="0">
                <a:solidFill>
                  <a:srgbClr val="00B050"/>
                </a:solidFill>
              </a:rPr>
              <a:t>خجلت:</a:t>
            </a:r>
          </a:p>
          <a:p>
            <a:r>
              <a:rPr lang="fa-IR" b="1" dirty="0" smtClean="0"/>
              <a:t>کیفیتی نفسانی است که به تبع آن روح و حرارت غریزی به تدریج به درون بدن سپس به سوی خارج حرکت می کند.</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solidFill>
                  <a:srgbClr val="00B050"/>
                </a:solidFill>
              </a:rPr>
              <a:t>نکته:</a:t>
            </a:r>
          </a:p>
          <a:p>
            <a:r>
              <a:rPr lang="fa-IR" b="1" dirty="0" smtClean="0"/>
              <a:t>همچنانکه افراط در حرکات نفسانی زیان آور است،زیاده روی در سکون و بی تفاوتی نیز مضر است زیرا باعث برودت بدنی و بلادت ذهنی می شود</a:t>
            </a:r>
          </a:p>
          <a:p>
            <a:r>
              <a:rPr lang="fa-IR" b="1" dirty="0" smtClean="0">
                <a:solidFill>
                  <a:srgbClr val="00B050"/>
                </a:solidFill>
              </a:rPr>
              <a:t>نکته:</a:t>
            </a:r>
          </a:p>
          <a:p>
            <a:r>
              <a:rPr lang="fa-IR" b="1" dirty="0" smtClean="0"/>
              <a:t>بدن از تصورات نفسانی نیز مانند حالات نفسانی متاثر می شود</a:t>
            </a:r>
          </a:p>
          <a:p>
            <a:r>
              <a:rPr lang="fa-IR" b="1" dirty="0" smtClean="0"/>
              <a:t>تصور مسایل بسیار شادی بخش یا ترسناک می تواند باعث آثاری در بدن شود</a:t>
            </a:r>
          </a:p>
          <a:p>
            <a:r>
              <a:rPr lang="fa-IR" b="1" dirty="0" smtClean="0"/>
              <a:t>تصور صحت یا مرض و مداومت بر آن می تواند منجر به سلامت یا بیماری واقعی گردد.</a:t>
            </a:r>
            <a:endParaRPr lang="fa-IR"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b="1" dirty="0" smtClean="0"/>
              <a:t>با شناخت مزاج و کیفیت حالات روانی هر فرد می توان تاثیر ان حالات را روی وی پیش بینی و ارزیابی کرده و زمینه بهبود و کنترل عواطف و حالات روانی او را فراهم نمود.</a:t>
            </a:r>
          </a:p>
          <a:p>
            <a:r>
              <a:rPr lang="fa-IR" b="1" dirty="0" smtClean="0"/>
              <a:t>در شخصی که مزاجش سرد و خشک است،غم و اندوه و ماتم اثرات سوء دارد. لذا رفتارهایی که با کمی هیجان و نگرانی همراه باشد مناسب است</a:t>
            </a:r>
          </a:p>
          <a:p>
            <a:r>
              <a:rPr lang="fa-IR" b="1" dirty="0" smtClean="0"/>
              <a:t>شخصی که مزاج گرم و خشک دارد یا مبتلا به سوء مزاج صفراوی است،باید سعی کند کمتر در شرایطی قرار گیرد که موجب هیجان با خشم او شود</a:t>
            </a:r>
            <a:endParaRPr lang="fa-IR"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b="1" dirty="0" smtClean="0"/>
              <a:t>امروزه توجه اندیشمندان دنیای پزشکی به نقش مهم حالات روانی و عواطف در جسم و اعضای مختلف بدن جلب شده . تحقیقات فراوانی در زمینه</a:t>
            </a:r>
            <a:r>
              <a:rPr lang="fa-IR" b="1" dirty="0" smtClean="0">
                <a:solidFill>
                  <a:srgbClr val="00B050"/>
                </a:solidFill>
              </a:rPr>
              <a:t> سیکونوروایمونولوژی </a:t>
            </a:r>
            <a:r>
              <a:rPr lang="fa-IR" b="1" dirty="0" smtClean="0"/>
              <a:t>و </a:t>
            </a:r>
            <a:r>
              <a:rPr lang="fa-IR" b="1" dirty="0" smtClean="0">
                <a:solidFill>
                  <a:srgbClr val="00B050"/>
                </a:solidFill>
              </a:rPr>
              <a:t>سیکوسوماتیک</a:t>
            </a:r>
            <a:r>
              <a:rPr lang="fa-IR" b="1" dirty="0" smtClean="0"/>
              <a:t> و نقش حالات روانی بر سیستم عصبی و سیستم دفاعی در حال انجام است.</a:t>
            </a:r>
            <a:endParaRPr lang="fa-I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عوارض ناشی از آلودگی به سرب</a:t>
            </a:r>
            <a:endParaRPr lang="fa-IR" b="1" dirty="0">
              <a:solidFill>
                <a:srgbClr val="FF0000"/>
              </a:solidFill>
            </a:endParaRPr>
          </a:p>
        </p:txBody>
      </p:sp>
      <p:sp>
        <p:nvSpPr>
          <p:cNvPr id="3" name="Content Placeholder 2"/>
          <p:cNvSpPr>
            <a:spLocks noGrp="1"/>
          </p:cNvSpPr>
          <p:nvPr>
            <p:ph sz="quarter" idx="1"/>
          </p:nvPr>
        </p:nvSpPr>
        <p:spPr/>
        <p:txBody>
          <a:bodyPr/>
          <a:lstStyle/>
          <a:p>
            <a:r>
              <a:rPr lang="fa-IR" dirty="0" smtClean="0"/>
              <a:t>کاهش حرارت غریزی</a:t>
            </a:r>
          </a:p>
          <a:p>
            <a:r>
              <a:rPr lang="fa-IR" dirty="0" smtClean="0"/>
              <a:t>افزایش تظاهرات بالینی ناشی از سردی و خشکی شامل:</a:t>
            </a:r>
          </a:p>
          <a:p>
            <a:r>
              <a:rPr lang="fa-IR" dirty="0" smtClean="0"/>
              <a:t>افسردگی</a:t>
            </a:r>
          </a:p>
          <a:p>
            <a:r>
              <a:rPr lang="fa-IR" dirty="0" smtClean="0"/>
              <a:t>خوابهای آشفته</a:t>
            </a:r>
          </a:p>
          <a:p>
            <a:r>
              <a:rPr lang="fa-IR" dirty="0" smtClean="0"/>
              <a:t>بی خوابی</a:t>
            </a:r>
          </a:p>
          <a:p>
            <a:r>
              <a:rPr lang="fa-IR" dirty="0" smtClean="0"/>
              <a:t>خستگی</a:t>
            </a:r>
          </a:p>
          <a:p>
            <a:r>
              <a:rPr lang="fa-IR" dirty="0" smtClean="0"/>
              <a:t>گرفتگی عضلات ساق پا و ....</a:t>
            </a:r>
          </a:p>
          <a:p>
            <a:endParaRPr lang="fa-I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موفق باشید</a:t>
            </a:r>
            <a:endParaRPr lang="fa-IR" dirty="0">
              <a:solidFill>
                <a:srgbClr val="FF0000"/>
              </a:solidFill>
            </a:endParaRPr>
          </a:p>
        </p:txBody>
      </p:sp>
      <p:pic>
        <p:nvPicPr>
          <p:cNvPr id="1026" name="Picture 2" descr="C:\Users\dehack20100\Downloads\download.jpg"/>
          <p:cNvPicPr>
            <a:picLocks noGrp="1" noChangeAspect="1" noChangeArrowheads="1"/>
          </p:cNvPicPr>
          <p:nvPr>
            <p:ph sz="quarter" idx="1"/>
          </p:nvPr>
        </p:nvPicPr>
        <p:blipFill>
          <a:blip r:embed="rId2"/>
          <a:srcRect/>
          <a:stretch>
            <a:fillRect/>
          </a:stretch>
        </p:blipFill>
        <p:spPr bwMode="auto">
          <a:xfrm>
            <a:off x="2571737" y="1500174"/>
            <a:ext cx="3429024" cy="471490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حرکت و سکون</a:t>
            </a:r>
            <a:endParaRPr lang="fa-IR" b="1" dirty="0">
              <a:solidFill>
                <a:srgbClr val="FF0000"/>
              </a:solidFill>
            </a:endParaRPr>
          </a:p>
        </p:txBody>
      </p:sp>
      <p:sp>
        <p:nvSpPr>
          <p:cNvPr id="3" name="Content Placeholder 2"/>
          <p:cNvSpPr>
            <a:spLocks noGrp="1"/>
          </p:cNvSpPr>
          <p:nvPr>
            <p:ph sz="quarter" idx="1"/>
          </p:nvPr>
        </p:nvSpPr>
        <p:spPr/>
        <p:txBody>
          <a:bodyPr/>
          <a:lstStyle/>
          <a:p>
            <a:r>
              <a:rPr lang="fa-IR" dirty="0" smtClean="0">
                <a:cs typeface="B Nazanin" pitchFamily="2" charset="-78"/>
              </a:rPr>
              <a:t>حرکت باعث تندرستی و سکون عامل تمدد قوا</a:t>
            </a:r>
          </a:p>
          <a:p>
            <a:r>
              <a:rPr lang="fa-IR" dirty="0" smtClean="0">
                <a:cs typeface="B Nazanin" pitchFamily="2" charset="-78"/>
              </a:rPr>
              <a:t>حرکت با ایجاد حرارت باعث کاهش رطوبت و استراحت باعث بازگرداندن رطوبت</a:t>
            </a:r>
          </a:p>
          <a:p>
            <a:r>
              <a:rPr lang="fa-IR" dirty="0" smtClean="0">
                <a:cs typeface="B Nazanin" pitchFamily="2" charset="-78"/>
              </a:rPr>
              <a:t>لزوم تعادل ما بین حرکت و سکون بر اساس مزاج هر فرد</a:t>
            </a:r>
          </a:p>
          <a:p>
            <a:r>
              <a:rPr lang="fa-IR" dirty="0" smtClean="0">
                <a:cs typeface="B Nazanin" pitchFamily="2" charset="-78"/>
              </a:rPr>
              <a:t>حرکت با ایجاد حرارت رطوبات بدن را کاهش می دهد ،فعالیت کم موجب افزایش تری و سردی بدن و بروز بیماریهای بلغمی بالاخص در مفاصل می گردد</a:t>
            </a:r>
          </a:p>
          <a:p>
            <a:endParaRPr lang="fa-IR" dirty="0" smtClean="0">
              <a:cs typeface="B Nazanin" pitchFamily="2" charset="-78"/>
            </a:endParaRPr>
          </a:p>
          <a:p>
            <a:pPr>
              <a:buNone/>
            </a:pPr>
            <a:endParaRPr lang="fa-IR" dirty="0" smtClean="0">
              <a:cs typeface="B Nazanin" pitchFamily="2" charset="-78"/>
            </a:endParaRPr>
          </a:p>
          <a:p>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انواع حرکت</a:t>
            </a:r>
            <a:endParaRPr lang="fa-IR" b="1" dirty="0">
              <a:solidFill>
                <a:srgbClr val="FF0000"/>
              </a:solidFill>
            </a:endParaRPr>
          </a:p>
        </p:txBody>
      </p:sp>
      <p:sp>
        <p:nvSpPr>
          <p:cNvPr id="3" name="Content Placeholder 2"/>
          <p:cNvSpPr>
            <a:spLocks noGrp="1"/>
          </p:cNvSpPr>
          <p:nvPr>
            <p:ph sz="quarter" idx="1"/>
          </p:nvPr>
        </p:nvSpPr>
        <p:spPr/>
        <p:txBody>
          <a:bodyPr/>
          <a:lstStyle/>
          <a:p>
            <a:r>
              <a:rPr lang="fa-IR" dirty="0" smtClean="0">
                <a:solidFill>
                  <a:srgbClr val="FF0000"/>
                </a:solidFill>
              </a:rPr>
              <a:t>جسمانی </a:t>
            </a:r>
            <a:r>
              <a:rPr lang="fa-IR" dirty="0" smtClean="0"/>
              <a:t>شامل :</a:t>
            </a:r>
          </a:p>
          <a:p>
            <a:r>
              <a:rPr lang="fa-IR" dirty="0" smtClean="0"/>
              <a:t>حرکت شدید</a:t>
            </a:r>
          </a:p>
          <a:p>
            <a:r>
              <a:rPr lang="fa-IR" dirty="0" smtClean="0"/>
              <a:t>حرکت خفیف</a:t>
            </a:r>
          </a:p>
          <a:p>
            <a:r>
              <a:rPr lang="fa-IR" dirty="0" smtClean="0"/>
              <a:t>طولانی</a:t>
            </a:r>
          </a:p>
          <a:p>
            <a:r>
              <a:rPr lang="fa-IR" dirty="0" smtClean="0"/>
              <a:t>کوتاه</a:t>
            </a:r>
          </a:p>
          <a:p>
            <a:r>
              <a:rPr lang="fa-IR" dirty="0" smtClean="0"/>
              <a:t>سریع</a:t>
            </a:r>
          </a:p>
          <a:p>
            <a:r>
              <a:rPr lang="fa-IR" dirty="0" smtClean="0"/>
              <a:t>کند</a:t>
            </a:r>
          </a:p>
          <a:p>
            <a:r>
              <a:rPr lang="fa-IR" dirty="0" smtClean="0"/>
              <a:t>در حرکت سریع شدید،ایجاد حرارت بیشتر از تحلیل است</a:t>
            </a:r>
          </a:p>
          <a:p>
            <a:r>
              <a:rPr lang="fa-IR" dirty="0" smtClean="0"/>
              <a:t>در حرکت کند خفیف طولانی،تحلیل بیشتر از حرارت است</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در حرکت سریع شدید،ایجاد حرارت بیشتر از تحلیل است</a:t>
            </a:r>
            <a:br>
              <a:rPr lang="fa-IR" b="1" dirty="0" smtClean="0"/>
            </a:br>
            <a:endParaRPr lang="fa-IR" b="1" dirty="0"/>
          </a:p>
        </p:txBody>
      </p:sp>
      <p:pic>
        <p:nvPicPr>
          <p:cNvPr id="1026" name="Picture 2" descr="C:\Users\dehack20100\Downloads\images (1).jpg"/>
          <p:cNvPicPr>
            <a:picLocks noGrp="1" noChangeAspect="1" noChangeArrowheads="1"/>
          </p:cNvPicPr>
          <p:nvPr>
            <p:ph sz="quarter" idx="1"/>
          </p:nvPr>
        </p:nvPicPr>
        <p:blipFill>
          <a:blip r:embed="rId2"/>
          <a:srcRect/>
          <a:stretch>
            <a:fillRect/>
          </a:stretch>
        </p:blipFill>
        <p:spPr bwMode="auto">
          <a:xfrm>
            <a:off x="2643174" y="1928802"/>
            <a:ext cx="4071965" cy="450059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در حرکت کند خفیف طولانی،تحلیل بیشتر از حرارت است</a:t>
            </a:r>
            <a:br>
              <a:rPr lang="fa-IR" b="1" dirty="0" smtClean="0"/>
            </a:br>
            <a:endParaRPr lang="fa-IR" b="1" dirty="0"/>
          </a:p>
        </p:txBody>
      </p:sp>
      <p:pic>
        <p:nvPicPr>
          <p:cNvPr id="2050" name="Picture 2" descr="C:\Users\dehack20100\Downloads\images (2).jpg"/>
          <p:cNvPicPr>
            <a:picLocks noGrp="1" noChangeAspect="1" noChangeArrowheads="1"/>
          </p:cNvPicPr>
          <p:nvPr>
            <p:ph sz="quarter" idx="1"/>
          </p:nvPr>
        </p:nvPicPr>
        <p:blipFill>
          <a:blip r:embed="rId2"/>
          <a:srcRect/>
          <a:stretch>
            <a:fillRect/>
          </a:stretch>
        </p:blipFill>
        <p:spPr bwMode="auto">
          <a:xfrm>
            <a:off x="1500166" y="1571612"/>
            <a:ext cx="5715040" cy="435771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fa-IR" b="1" dirty="0" smtClean="0"/>
              <a:t>جماع (فعالیتهای جنسی) نیز در دسته حرکات محسوب می گردد که افراط در آن سبب خشکی بدن و کاهش حرارت غریزی و در نتیجه سردی می گردد</a:t>
            </a:r>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579</TotalTime>
  <Words>1959</Words>
  <Application>Microsoft Office PowerPoint</Application>
  <PresentationFormat>On-screen Show (4:3)</PresentationFormat>
  <Paragraphs>189</Paragraphs>
  <Slides>40</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40</vt:i4>
      </vt:variant>
    </vt:vector>
  </HeadingPairs>
  <TitlesOfParts>
    <vt:vector size="53" baseType="lpstr">
      <vt:lpstr>110_Besmellah_1(MRT)</vt:lpstr>
      <vt:lpstr>2  Nazanin</vt:lpstr>
      <vt:lpstr>Aharoni</vt:lpstr>
      <vt:lpstr>Arial</vt:lpstr>
      <vt:lpstr>B Jadid</vt:lpstr>
      <vt:lpstr>B Nasim</vt:lpstr>
      <vt:lpstr>B Nazanin</vt:lpstr>
      <vt:lpstr>Calibri</vt:lpstr>
      <vt:lpstr>Century Schoolbook</vt:lpstr>
      <vt:lpstr>Times New Roman</vt:lpstr>
      <vt:lpstr>Wingdings</vt:lpstr>
      <vt:lpstr>Wingdings 2</vt:lpstr>
      <vt:lpstr>Oriel</vt:lpstr>
      <vt:lpstr>حفظ الصحه</vt:lpstr>
      <vt:lpstr>PowerPoint Presentation</vt:lpstr>
      <vt:lpstr>هوا</vt:lpstr>
      <vt:lpstr>عوارض ناشی از آلودگی به سرب</vt:lpstr>
      <vt:lpstr>حرکت و سکون</vt:lpstr>
      <vt:lpstr>انواع حرکت</vt:lpstr>
      <vt:lpstr>در حرکت سریع شدید،ایجاد حرارت بیشتر از تحلیل است </vt:lpstr>
      <vt:lpstr>در حرکت کند خفیف طولانی،تحلیل بیشتر از حرارت است </vt:lpstr>
      <vt:lpstr>PowerPoint Presentation</vt:lpstr>
      <vt:lpstr>نکته:اگر فردی در سن جوانی(گرمی و خشکی)است بیش از حد فعالیت کند ،دچار حرارت بالا،سردرد و کاهش اشتها می شود،چنین فردی نیاز بیشتری به استراحت در جای خنک دارد</vt:lpstr>
      <vt:lpstr>نکته:برای کسانی که مزاج سرد دارند حرکت و ورزش مناسب است و ایشان را به اعتدال نزدیک می کند</vt:lpstr>
      <vt:lpstr>خواب و بیدار</vt:lpstr>
      <vt:lpstr>توصیه:</vt:lpstr>
      <vt:lpstr>علت خواب</vt:lpstr>
      <vt:lpstr>PowerPoint Presentation</vt:lpstr>
      <vt:lpstr>PowerPoint Presentation</vt:lpstr>
      <vt:lpstr>PowerPoint Presentation</vt:lpstr>
      <vt:lpstr>نکته:</vt:lpstr>
      <vt:lpstr>خوردن و آشامیدن</vt:lpstr>
      <vt:lpstr>PowerPoint Presentation</vt:lpstr>
      <vt:lpstr>نظریه های مختلف در رابطه با گرمی و سردی</vt:lpstr>
      <vt:lpstr>توضیح چند اصطلا تخصصی: </vt:lpstr>
      <vt:lpstr>PowerPoint Presentation</vt:lpstr>
      <vt:lpstr>انواع مزه:</vt:lpstr>
      <vt:lpstr>PowerPoint Presentation</vt:lpstr>
      <vt:lpstr>استفراغ و احتباس</vt:lpstr>
      <vt:lpstr>PowerPoint Presentation</vt:lpstr>
      <vt:lpstr>انواع استفراغ:</vt:lpstr>
      <vt:lpstr>اسباب احتباس:</vt:lpstr>
      <vt:lpstr>اعراض نفسانی:</vt:lpstr>
      <vt:lpstr>PowerPoint Presentation</vt:lpstr>
      <vt:lpstr>PowerPoint Presentation</vt:lpstr>
      <vt:lpstr>حالات روانی و کیفیت متناسب با آنها:</vt:lpstr>
      <vt:lpstr>PowerPoint Presentation</vt:lpstr>
      <vt:lpstr>اقسام اعراض نفسانی:</vt:lpstr>
      <vt:lpstr>PowerPoint Presentation</vt:lpstr>
      <vt:lpstr>PowerPoint Presentation</vt:lpstr>
      <vt:lpstr>PowerPoint Presentation</vt:lpstr>
      <vt:lpstr>PowerPoint Presentation</vt:lpstr>
      <vt:lpstr>موفق باشید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dehack20100</dc:creator>
  <cp:lastModifiedBy>sacc00115</cp:lastModifiedBy>
  <cp:revision>92</cp:revision>
  <dcterms:created xsi:type="dcterms:W3CDTF">2019-02-21T13:57:00Z</dcterms:created>
  <dcterms:modified xsi:type="dcterms:W3CDTF">2024-02-13T07:17:37Z</dcterms:modified>
</cp:coreProperties>
</file>